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56"/>
  </p:notesMasterIdLst>
  <p:handoutMasterIdLst>
    <p:handoutMasterId r:id="rId57"/>
  </p:handoutMasterIdLst>
  <p:sldIdLst>
    <p:sldId id="378" r:id="rId5"/>
    <p:sldId id="374" r:id="rId6"/>
    <p:sldId id="375" r:id="rId7"/>
    <p:sldId id="376" r:id="rId8"/>
    <p:sldId id="380" r:id="rId9"/>
    <p:sldId id="383" r:id="rId10"/>
    <p:sldId id="264" r:id="rId11"/>
    <p:sldId id="276" r:id="rId12"/>
    <p:sldId id="381" r:id="rId13"/>
    <p:sldId id="368" r:id="rId14"/>
    <p:sldId id="371" r:id="rId15"/>
    <p:sldId id="420" r:id="rId16"/>
    <p:sldId id="370" r:id="rId17"/>
    <p:sldId id="278" r:id="rId18"/>
    <p:sldId id="280" r:id="rId19"/>
    <p:sldId id="281" r:id="rId20"/>
    <p:sldId id="282" r:id="rId21"/>
    <p:sldId id="283" r:id="rId22"/>
    <p:sldId id="385" r:id="rId23"/>
    <p:sldId id="386" r:id="rId24"/>
    <p:sldId id="387" r:id="rId25"/>
    <p:sldId id="388" r:id="rId26"/>
    <p:sldId id="397" r:id="rId27"/>
    <p:sldId id="390" r:id="rId28"/>
    <p:sldId id="391" r:id="rId29"/>
    <p:sldId id="392" r:id="rId30"/>
    <p:sldId id="393" r:id="rId31"/>
    <p:sldId id="394" r:id="rId32"/>
    <p:sldId id="395" r:id="rId33"/>
    <p:sldId id="396" r:id="rId34"/>
    <p:sldId id="398" r:id="rId35"/>
    <p:sldId id="399" r:id="rId36"/>
    <p:sldId id="400" r:id="rId37"/>
    <p:sldId id="401" r:id="rId38"/>
    <p:sldId id="402" r:id="rId39"/>
    <p:sldId id="403" r:id="rId40"/>
    <p:sldId id="404" r:id="rId41"/>
    <p:sldId id="405" r:id="rId42"/>
    <p:sldId id="406" r:id="rId43"/>
    <p:sldId id="407" r:id="rId44"/>
    <p:sldId id="412" r:id="rId45"/>
    <p:sldId id="413" r:id="rId46"/>
    <p:sldId id="408" r:id="rId47"/>
    <p:sldId id="409" r:id="rId48"/>
    <p:sldId id="410" r:id="rId49"/>
    <p:sldId id="414" r:id="rId50"/>
    <p:sldId id="415" r:id="rId51"/>
    <p:sldId id="416" r:id="rId52"/>
    <p:sldId id="417" r:id="rId53"/>
    <p:sldId id="418" r:id="rId54"/>
    <p:sldId id="421" r:id="rId55"/>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88376" autoAdjust="0"/>
  </p:normalViewPr>
  <p:slideViewPr>
    <p:cSldViewPr snapToGrid="0">
      <p:cViewPr varScale="1">
        <p:scale>
          <a:sx n="53" d="100"/>
          <a:sy n="53" d="100"/>
        </p:scale>
        <p:origin x="1818" y="84"/>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21-03-2017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21-03-2017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un entorno de BI bien implementado el departamento de TI </a:t>
            </a:r>
            <a:r>
              <a:rPr lang="es-PY" sz="1200" b="0" i="0" kern="1200" dirty="0" err="1">
                <a:solidFill>
                  <a:schemeClr val="tx1"/>
                </a:solidFill>
                <a:effectLst/>
                <a:latin typeface="+mn-lt"/>
                <a:ea typeface="+mn-ea"/>
                <a:cs typeface="+mn-cs"/>
              </a:rPr>
              <a:t>disponibiliza</a:t>
            </a:r>
            <a:r>
              <a:rPr lang="es-PY" sz="1200" b="0" i="0" kern="1200" baseline="0" dirty="0">
                <a:solidFill>
                  <a:schemeClr val="tx1"/>
                </a:solidFill>
                <a:effectLst/>
                <a:latin typeface="+mn-lt"/>
                <a:ea typeface="+mn-ea"/>
                <a:cs typeface="+mn-cs"/>
              </a:rPr>
              <a:t> todos los conjuntos de datos de forma que es muy sencillo agarrar estos datos y mezclarlos en un nuevo conjunto que podría darnos un panorama diferente a la que teníamos previamente y nos ayudará a descubrir nuevas oportunidades</a:t>
            </a: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Filtros: solo estirar un campo y ya se transforma en filtro, esto es la diferencia entre un informe tradicionales.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30594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12</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es utilizado para presentar los resultados de una investigación sobre 4 tipos de proveedores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categoriza sus resultados en cuatro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dos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eje X o integridad de la visión es la capacidad de anticiparse y adaptarse a las necesidades del mercado(</a:t>
            </a:r>
            <a:r>
              <a:rPr lang="es-PY" sz="1200" b="0" i="0" kern="1200" dirty="0" err="1">
                <a:solidFill>
                  <a:schemeClr val="tx1"/>
                </a:solidFill>
                <a:effectLst/>
                <a:latin typeface="+mn-lt"/>
                <a:ea typeface="+mn-ea"/>
                <a:cs typeface="+mn-cs"/>
              </a:rPr>
              <a:t>Ej:Office</a:t>
            </a:r>
            <a:r>
              <a:rPr lang="es-PY" sz="1200" b="0" i="0" kern="1200" dirty="0">
                <a:solidFill>
                  <a:schemeClr val="tx1"/>
                </a:solidFill>
                <a:effectLst/>
                <a:latin typeface="+mn-lt"/>
                <a:ea typeface="+mn-ea"/>
                <a:cs typeface="+mn-cs"/>
              </a:rPr>
              <a:t> vs Google </a:t>
            </a:r>
            <a:r>
              <a:rPr lang="es-PY" sz="1200" b="0" i="0" kern="1200" dirty="0" err="1">
                <a:solidFill>
                  <a:schemeClr val="tx1"/>
                </a:solidFill>
                <a:effectLst/>
                <a:latin typeface="+mn-lt"/>
                <a:ea typeface="+mn-ea"/>
                <a:cs typeface="+mn-cs"/>
              </a:rPr>
              <a:t>Docs</a:t>
            </a:r>
            <a:r>
              <a:rPr lang="es-PY" sz="1200" b="0" i="0" kern="1200" dirty="0">
                <a:solidFill>
                  <a:schemeClr val="tx1"/>
                </a:solidFill>
                <a:effectLst/>
                <a:latin typeface="+mn-lt"/>
                <a:ea typeface="+mn-ea"/>
                <a:cs typeface="+mn-cs"/>
              </a:rPr>
              <a:t>, Nokia vs Samsung).</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eje Y o capacidad para ejecutar es llevar a cabo una visión con un alto nivel de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CUADRANTES:</a:t>
            </a:r>
          </a:p>
          <a:p>
            <a:pPr algn="l">
              <a:buFont typeface="Arial" panose="020B0604020202020204" pitchFamily="34" charset="0"/>
              <a:buChar char="•"/>
            </a:pPr>
            <a:r>
              <a:rPr lang="es-ES" b="0" i="0" dirty="0">
                <a:solidFill>
                  <a:srgbClr val="333333"/>
                </a:solidFill>
                <a:effectLst/>
                <a:latin typeface="Georgia" panose="02040502050405020303" pitchFamily="18" charset="0"/>
              </a:rPr>
              <a:t>Líderes </a:t>
            </a:r>
            <a:r>
              <a:rPr lang="en-US" b="0"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mañana</a:t>
            </a:r>
          </a:p>
          <a:p>
            <a:pPr algn="l">
              <a:buFont typeface="Arial" panose="020B0604020202020204" pitchFamily="34" charset="0"/>
              <a:buChar char="•"/>
            </a:pPr>
            <a:r>
              <a:rPr lang="es-ES" b="0" i="0" dirty="0">
                <a:solidFill>
                  <a:srgbClr val="333333"/>
                </a:solidFill>
                <a:effectLst/>
                <a:latin typeface="Georgia" panose="02040502050405020303" pitchFamily="18" charset="0"/>
              </a:rPr>
              <a:t>aspirantes -&gt;ejecutan bien hoy o pueden dominar un segmento grande, pero no demuestran una comprensión de la dirección del mercado</a:t>
            </a:r>
          </a:p>
          <a:p>
            <a:pPr algn="l">
              <a:buFont typeface="Arial" panose="020B0604020202020204" pitchFamily="34" charset="0"/>
              <a:buChar char="•"/>
            </a:pPr>
            <a:r>
              <a:rPr lang="es-ES" b="0" i="0" dirty="0">
                <a:solidFill>
                  <a:srgbClr val="333333"/>
                </a:solidFill>
                <a:effectLst/>
                <a:latin typeface="Georgia" panose="02040502050405020303" pitchFamily="18" charset="0"/>
              </a:rPr>
              <a:t>Visionarios -&gt; entienden dónde va el mercado o tienen una visión para cambiar las reglas del mercado, pero todavía no ejecutan bien</a:t>
            </a:r>
          </a:p>
          <a:p>
            <a:pPr algn="l">
              <a:buFont typeface="Arial" panose="020B0604020202020204" pitchFamily="34" charset="0"/>
              <a:buChar char="•"/>
            </a:pPr>
            <a:r>
              <a:rPr lang="es-ES" b="0" i="0" dirty="0">
                <a:solidFill>
                  <a:srgbClr val="333333"/>
                </a:solidFill>
                <a:effectLst/>
                <a:latin typeface="Georgia" panose="02040502050405020303" pitchFamily="18" charset="0"/>
              </a:rPr>
              <a:t>nichos específicos (niche </a:t>
            </a:r>
            <a:r>
              <a:rPr lang="es-ES" b="0" i="0" dirty="0" err="1">
                <a:solidFill>
                  <a:srgbClr val="333333"/>
                </a:solidFill>
                <a:effectLst/>
                <a:latin typeface="Georgia" panose="02040502050405020303" pitchFamily="18" charset="0"/>
              </a:rPr>
              <a:t>players</a:t>
            </a:r>
            <a:r>
              <a:rPr lang="es-ES" b="0" i="0" dirty="0">
                <a:solidFill>
                  <a:srgbClr val="333333"/>
                </a:solidFill>
                <a:effectLst/>
                <a:latin typeface="Georgia" panose="02040502050405020303" pitchFamily="18" charset="0"/>
              </a:rPr>
              <a:t>): enfocados a determinadas áreas de las tecnologías, sin disponer de una suite completa.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tipo de tecnología.</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17</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los productos más vendidos.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ejemplo de ocupación de habitaciones en el hotel(sería menos complejo)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solo con algoritmos de reconocimiento de patrones(llevaría mucho tiempo), </a:t>
            </a:r>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Known unknowns: Data mining, text mining, analytics, forecasting(</a:t>
            </a:r>
            <a:r>
              <a:rPr lang="en-US" sz="1200" b="0" i="0" kern="1200" dirty="0" err="1">
                <a:solidFill>
                  <a:schemeClr val="tx1"/>
                </a:solidFill>
                <a:effectLst/>
                <a:latin typeface="+mn-lt"/>
                <a:ea typeface="+mn-ea"/>
                <a:cs typeface="+mn-cs"/>
              </a:rPr>
              <a:t>pronostico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linea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tiempo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sobre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eventos</a:t>
            </a:r>
            <a:r>
              <a:rPr lang="en-US" sz="1200" b="0" i="0" kern="1200" dirty="0">
                <a:solidFill>
                  <a:schemeClr val="tx1"/>
                </a:solidFill>
                <a:effectLst/>
                <a:latin typeface="+mn-lt"/>
                <a:ea typeface="+mn-ea"/>
                <a:cs typeface="+mn-cs"/>
              </a:rPr>
              <a:t>(statistics), sentimental analysis).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Unknowns Unknows: Machine learning, artificial intelligence, big data, prediction(el </a:t>
            </a:r>
            <a:r>
              <a:rPr lang="en-US" sz="1200" b="0" i="0" kern="1200" dirty="0" err="1">
                <a:solidFill>
                  <a:schemeClr val="tx1"/>
                </a:solidFill>
                <a:effectLst/>
                <a:latin typeface="+mn-lt"/>
                <a:ea typeface="+mn-ea"/>
                <a:cs typeface="+mn-cs"/>
              </a:rPr>
              <a:t>cliente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pagar</a:t>
            </a:r>
            <a:r>
              <a:rPr lang="es-PY" sz="1200" b="0" i="0" kern="1200" dirty="0">
                <a:solidFill>
                  <a:schemeClr val="tx1"/>
                </a:solidFill>
                <a:effectLst/>
                <a:latin typeface="+mn-lt"/>
                <a:ea typeface="+mn-ea"/>
                <a:cs typeface="+mn-cs"/>
              </a:rPr>
              <a:t>á o no su tarjeta de </a:t>
            </a:r>
            <a:r>
              <a:rPr lang="es-PY" sz="1200" b="0" i="0" kern="1200" dirty="0" err="1">
                <a:solidFill>
                  <a:schemeClr val="tx1"/>
                </a:solidFill>
                <a:effectLst/>
                <a:latin typeface="+mn-lt"/>
                <a:ea typeface="+mn-ea"/>
                <a:cs typeface="+mn-cs"/>
              </a:rPr>
              <a:t>credito</a:t>
            </a:r>
            <a:r>
              <a:rPr lang="en-US" sz="1200" b="0" i="0" kern="1200" dirty="0">
                <a:solidFill>
                  <a:schemeClr val="tx1"/>
                </a:solidFill>
                <a:effectLst/>
                <a:latin typeface="+mn-lt"/>
                <a:ea typeface="+mn-ea"/>
                <a:cs typeface="+mn-cs"/>
              </a:rPr>
              <a:t>)..</a:t>
            </a:r>
            <a:endParaRPr lang="es-PY" dirty="0"/>
          </a:p>
          <a:p>
            <a:endParaRPr lang="es-PY" dirty="0"/>
          </a:p>
          <a:p>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a:t>
            </a:r>
            <a:r>
              <a:rPr lang="es-PY" dirty="0"/>
              <a:t> </a:t>
            </a:r>
            <a:r>
              <a:rPr lang="es-PY" dirty="0" err="1"/>
              <a:t>knows</a:t>
            </a:r>
            <a:r>
              <a:rPr lang="es-PY" dirty="0"/>
              <a:t> = descriptivo – el producto mas vendido, el menos vendido</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a:t>
            </a:r>
            <a:r>
              <a:rPr lang="es-PY" baseline="0" dirty="0"/>
              <a:t> </a:t>
            </a:r>
            <a:r>
              <a:rPr lang="es-PY" baseline="0" dirty="0" err="1"/>
              <a:t>unknows</a:t>
            </a:r>
            <a:r>
              <a:rPr lang="es-PY" baseline="0" dirty="0"/>
              <a:t> = data </a:t>
            </a:r>
            <a:r>
              <a:rPr lang="es-PY" baseline="0" dirty="0" err="1"/>
              <a:t>mining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baseline="0" dirty="0" err="1"/>
              <a:t>Unknows</a:t>
            </a:r>
            <a:r>
              <a:rPr lang="es-PY" baseline="0" dirty="0"/>
              <a:t> </a:t>
            </a:r>
            <a:r>
              <a:rPr lang="es-PY" baseline="0" dirty="0" err="1"/>
              <a:t>unknows</a:t>
            </a:r>
            <a:r>
              <a:rPr lang="es-PY" baseline="0" dirty="0"/>
              <a:t> = predictivo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000" b="0" i="0" kern="1200" dirty="0">
                <a:solidFill>
                  <a:schemeClr val="tx1"/>
                </a:solidFill>
                <a:effectLst/>
                <a:latin typeface="+mn-lt"/>
                <a:ea typeface="+mn-ea"/>
                <a:cs typeface="+mn-cs"/>
              </a:rPr>
            </a:br>
            <a:endParaRPr lang="es-ES" sz="10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0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000" b="0" i="0" kern="1200" dirty="0" err="1">
                <a:solidFill>
                  <a:schemeClr val="tx1"/>
                </a:solidFill>
                <a:effectLst/>
                <a:latin typeface="+mn-lt"/>
                <a:ea typeface="+mn-ea"/>
                <a:cs typeface="+mn-cs"/>
              </a:rPr>
              <a:t>Mineria</a:t>
            </a:r>
            <a:r>
              <a:rPr lang="es-PY" sz="10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000" b="0" i="0" kern="1200" dirty="0">
              <a:solidFill>
                <a:schemeClr val="tx1"/>
              </a:solidFill>
              <a:effectLst/>
              <a:latin typeface="+mn-lt"/>
              <a:ea typeface="+mn-ea"/>
              <a:cs typeface="+mn-cs"/>
            </a:endParaRPr>
          </a:p>
          <a:p>
            <a:pPr rtl="0"/>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6781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21-03-2017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21-03-2017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21-03-2017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21-03-2017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21-03-2017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21-03-2017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21-03-2017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21-03-2017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21-03-2017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21-03-2017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21-03-2017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21-03-2017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21-03-2017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21-03-2017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514"/>
            <a:ext cx="10058400" cy="7084886"/>
          </a:xfrm>
          <a:prstGeom prst="rect">
            <a:avLst/>
          </a:prstGeom>
        </p:spPr>
      </p:pic>
      <p:sp>
        <p:nvSpPr>
          <p:cNvPr id="8" name="Text Placeholder 18"/>
          <p:cNvSpPr>
            <a:spLocks noGrp="1"/>
          </p:cNvSpPr>
          <p:nvPr>
            <p:ph type="body" sz="quarter" idx="14"/>
          </p:nvPr>
        </p:nvSpPr>
        <p:spPr>
          <a:xfrm>
            <a:off x="3341621" y="136144"/>
            <a:ext cx="3827275" cy="736600"/>
          </a:xfrm>
        </p:spPr>
        <p:txBody>
          <a:bodyPr/>
          <a:lstStyle/>
          <a:p>
            <a:r>
              <a:rPr lang="es-PY" sz="4400" noProof="1">
                <a:solidFill>
                  <a:srgbClr val="318CCA"/>
                </a:solidFill>
                <a:latin typeface="Open Sans"/>
              </a:rPr>
              <a:t>Data Discovery</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6" y="621792"/>
            <a:ext cx="9435387" cy="7772400"/>
          </a:xfrm>
          <a:prstGeom prst="rect">
            <a:avLst/>
          </a:prstGeom>
        </p:spPr>
      </p:pic>
      <p:sp>
        <p:nvSpPr>
          <p:cNvPr id="6" name="Text Placeholder 5"/>
          <p:cNvSpPr>
            <a:spLocks noGrp="1"/>
          </p:cNvSpPr>
          <p:nvPr>
            <p:ph type="body" sz="quarter" idx="14"/>
          </p:nvPr>
        </p:nvSpPr>
        <p:spPr/>
        <p:txBody>
          <a:bodyPr/>
          <a:lstStyle/>
          <a:p>
            <a:endParaRPr lang="en-US"/>
          </a:p>
        </p:txBody>
      </p:sp>
      <p:sp>
        <p:nvSpPr>
          <p:cNvPr id="8" name="Text Placeholder 18"/>
          <p:cNvSpPr>
            <a:spLocks noGrp="1"/>
          </p:cNvSpPr>
          <p:nvPr>
            <p:ph type="body" sz="quarter" idx="14"/>
          </p:nvPr>
        </p:nvSpPr>
        <p:spPr>
          <a:xfrm>
            <a:off x="3341621" y="136144"/>
            <a:ext cx="3827275" cy="736600"/>
          </a:xfrm>
        </p:spPr>
        <p:txBody>
          <a:bodyPr/>
          <a:lstStyle/>
          <a:p>
            <a:r>
              <a:rPr lang="es-PY" sz="4400" noProof="1">
                <a:solidFill>
                  <a:srgbClr val="318CCA"/>
                </a:solidFill>
                <a:latin typeface="Open Sans"/>
              </a:rPr>
              <a:t>Data Discovery</a:t>
            </a: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396" y="725348"/>
            <a:ext cx="6842633" cy="7047052"/>
          </a:xfrm>
          <a:prstGeom prst="rect">
            <a:avLst/>
          </a:prstGeom>
        </p:spPr>
      </p:pic>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8" name="Shape 1573"/>
          <p:cNvSpPr/>
          <p:nvPr/>
        </p:nvSpPr>
        <p:spPr>
          <a:xfrm>
            <a:off x="5801394" y="3389870"/>
            <a:ext cx="1077687" cy="1126809"/>
          </a:xfrm>
          <a:custGeom>
            <a:avLst/>
            <a:gdLst/>
            <a:ahLst/>
            <a:cxnLst>
              <a:cxn ang="0">
                <a:pos x="wd2" y="hd2"/>
              </a:cxn>
              <a:cxn ang="5400000">
                <a:pos x="wd2" y="hd2"/>
              </a:cxn>
              <a:cxn ang="10800000">
                <a:pos x="wd2" y="hd2"/>
              </a:cxn>
              <a:cxn ang="16200000">
                <a:pos x="wd2" y="hd2"/>
              </a:cxn>
            </a:cxnLst>
            <a:rect l="0" t="0" r="r" b="b"/>
            <a:pathLst>
              <a:path w="21600" h="21600" extrusionOk="0">
                <a:moveTo>
                  <a:pt x="5473" y="0"/>
                </a:moveTo>
                <a:lnTo>
                  <a:pt x="0" y="0"/>
                </a:lnTo>
                <a:lnTo>
                  <a:pt x="9794" y="21600"/>
                </a:lnTo>
                <a:lnTo>
                  <a:pt x="21600" y="21600"/>
                </a:lnTo>
                <a:lnTo>
                  <a:pt x="11806" y="0"/>
                </a:lnTo>
                <a:cubicBezTo>
                  <a:pt x="11806" y="0"/>
                  <a:pt x="5473" y="0"/>
                  <a:pt x="5473"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9" name="Shape 1574"/>
          <p:cNvSpPr/>
          <p:nvPr/>
        </p:nvSpPr>
        <p:spPr>
          <a:xfrm>
            <a:off x="4673755" y="3748664"/>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3542457" y="4111119"/>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1" name="Shape 1576"/>
          <p:cNvSpPr/>
          <p:nvPr/>
        </p:nvSpPr>
        <p:spPr>
          <a:xfrm>
            <a:off x="5157029" y="3389870"/>
            <a:ext cx="1228735" cy="1486488"/>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2" name="Shape 1577"/>
          <p:cNvSpPr/>
          <p:nvPr/>
        </p:nvSpPr>
        <p:spPr>
          <a:xfrm>
            <a:off x="4029391" y="3748665"/>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2229847" y="4111119"/>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5" name="Shape 1580"/>
          <p:cNvSpPr/>
          <p:nvPr/>
        </p:nvSpPr>
        <p:spPr>
          <a:xfrm>
            <a:off x="2002412" y="4112958"/>
            <a:ext cx="2127481"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a:off x="4026513" y="5239152"/>
            <a:ext cx="2652079"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a:off x="3168548" y="3387347"/>
            <a:ext cx="3221910"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1" name="Shape 1589"/>
          <p:cNvSpPr/>
          <p:nvPr/>
        </p:nvSpPr>
        <p:spPr>
          <a:xfrm>
            <a:off x="6286319" y="4519498"/>
            <a:ext cx="1912946" cy="1"/>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494068" y="4211757"/>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4783828" y="3849979"/>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5819499" y="3473594"/>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3159945" y="3367479"/>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1991799" y="4086453"/>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0" name="Shape 1602"/>
          <p:cNvSpPr/>
          <p:nvPr/>
        </p:nvSpPr>
        <p:spPr>
          <a:xfrm>
            <a:off x="8168556" y="449806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6644272" y="5217722"/>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547218" y="4270401"/>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4783828" y="3908624"/>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64" name="Shape 1597"/>
          <p:cNvSpPr/>
          <p:nvPr/>
        </p:nvSpPr>
        <p:spPr>
          <a:xfrm>
            <a:off x="5873550" y="3532238"/>
            <a:ext cx="238598" cy="22940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3</a:t>
            </a:r>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a:t>4</a:t>
            </a:r>
          </a:p>
        </p:txBody>
      </p:sp>
      <p:sp>
        <p:nvSpPr>
          <p:cNvPr id="77" name="TextBox 76"/>
          <p:cNvSpPr txBox="1"/>
          <p:nvPr/>
        </p:nvSpPr>
        <p:spPr>
          <a:xfrm>
            <a:off x="3073771" y="3044648"/>
            <a:ext cx="1914698" cy="461665"/>
          </a:xfrm>
          <a:prstGeom prst="rect">
            <a:avLst/>
          </a:prstGeom>
          <a:noFill/>
        </p:spPr>
        <p:txBody>
          <a:bodyPr wrap="square" rtlCol="0">
            <a:spAutoFit/>
          </a:bodyPr>
          <a:lstStyle/>
          <a:p>
            <a:r>
              <a:rPr lang="es-PY" sz="2400" dirty="0">
                <a:solidFill>
                  <a:srgbClr val="E9992D"/>
                </a:solidFill>
                <a:latin typeface="HK Grotesk Medium" panose="00000600000000000000" pitchFamily="50" charset="0"/>
              </a:rPr>
              <a:t>Conocimiento</a:t>
            </a:r>
          </a:p>
        </p:txBody>
      </p:sp>
      <p:sp>
        <p:nvSpPr>
          <p:cNvPr id="79" name="TextBox 78"/>
          <p:cNvSpPr txBox="1"/>
          <p:nvPr/>
        </p:nvSpPr>
        <p:spPr>
          <a:xfrm>
            <a:off x="1913616" y="3782162"/>
            <a:ext cx="1403947"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81" name="TextBox 80"/>
          <p:cNvSpPr txBox="1"/>
          <p:nvPr/>
        </p:nvSpPr>
        <p:spPr>
          <a:xfrm>
            <a:off x="5030311" y="4908886"/>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83" name="TextBox 82"/>
          <p:cNvSpPr txBox="1"/>
          <p:nvPr/>
        </p:nvSpPr>
        <p:spPr>
          <a:xfrm>
            <a:off x="6865633" y="4187038"/>
            <a:ext cx="1403947"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Sabiduría</a:t>
            </a:r>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400" noProof="1">
                <a:solidFill>
                  <a:srgbClr val="318CCA"/>
                </a:solidFill>
                <a:latin typeface="Open Sans"/>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7815</Words>
  <Application>Microsoft Office PowerPoint</Application>
  <PresentationFormat>Custom</PresentationFormat>
  <Paragraphs>537</Paragraphs>
  <Slides>51</Slides>
  <Notes>47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51</vt:i4>
      </vt:variant>
    </vt:vector>
  </HeadingPairs>
  <TitlesOfParts>
    <vt:vector size="75"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2017-03-23T22:48:13Z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